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e Placeholder 29"/>
          <p:cNvSpPr>
            <a:spLocks noGrp="1"/>
          </p:cNvSpPr>
          <p:nvPr>
            <p:ph type="dt" sz="half" idx="10"/>
          </p:nvPr>
        </p:nvSpPr>
        <p:spPr/>
        <p:txBody>
          <a:bodyPr/>
          <a:lstStyle/>
          <a:p>
            <a:fld id="{FDFBD775-C487-4A08-A296-3CE149884041}" type="datetimeFigureOut">
              <a:rPr lang="de-DE" smtClean="0"/>
              <a:t>11.02.2014</a:t>
            </a:fld>
            <a:endParaRPr lang="de-DE"/>
          </a:p>
        </p:txBody>
      </p:sp>
      <p:sp>
        <p:nvSpPr>
          <p:cNvPr id="19" name="Footer Placeholder 18"/>
          <p:cNvSpPr>
            <a:spLocks noGrp="1"/>
          </p:cNvSpPr>
          <p:nvPr>
            <p:ph type="ftr" sz="quarter" idx="11"/>
          </p:nvPr>
        </p:nvSpPr>
        <p:spPr/>
        <p:txBody>
          <a:bodyPr/>
          <a:lstStyle/>
          <a:p>
            <a:endParaRPr lang="de-DE"/>
          </a:p>
        </p:txBody>
      </p:sp>
      <p:sp>
        <p:nvSpPr>
          <p:cNvPr id="27" name="Slide Number Placeholder 26"/>
          <p:cNvSpPr>
            <a:spLocks noGrp="1"/>
          </p:cNvSpPr>
          <p:nvPr>
            <p:ph type="sldNum" sz="quarter" idx="12"/>
          </p:nvPr>
        </p:nvSpPr>
        <p:spPr/>
        <p:txBody>
          <a:bodyPr/>
          <a:lstStyle/>
          <a:p>
            <a:fld id="{17562F76-3C28-41E2-A6DD-E0B3A70EA847}"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FDFBD775-C487-4A08-A296-3CE149884041}" type="datetimeFigureOut">
              <a:rPr lang="de-DE" smtClean="0"/>
              <a:t>11.02.2014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FDFBD775-C487-4A08-A296-3CE149884041}" type="datetimeFigureOut">
              <a:rPr lang="de-DE" smtClean="0"/>
              <a:t>11.02.2014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Content Placeholder 2"/>
          <p:cNvSpPr>
            <a:spLocks noGrp="1"/>
          </p:cNvSpPr>
          <p:nvPr>
            <p:ph idx="1"/>
          </p:nvPr>
        </p:nvSpPr>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fld id="{FDFBD775-C487-4A08-A296-3CE149884041}" type="datetimeFigureOut">
              <a:rPr lang="de-DE" smtClean="0"/>
              <a:t>11.02.2014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e Placeholder 3"/>
          <p:cNvSpPr>
            <a:spLocks noGrp="1"/>
          </p:cNvSpPr>
          <p:nvPr>
            <p:ph type="dt" sz="half" idx="10"/>
          </p:nvPr>
        </p:nvSpPr>
        <p:spPr/>
        <p:txBody>
          <a:bodyPr/>
          <a:lstStyle/>
          <a:p>
            <a:fld id="{FDFBD775-C487-4A08-A296-3CE149884041}" type="datetimeFigureOut">
              <a:rPr lang="de-DE" smtClean="0"/>
              <a:t>11.02.2014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7562F76-3C28-41E2-A6DD-E0B3A70EA847}"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fld id="{FDFBD775-C487-4A08-A296-3CE149884041}" type="datetimeFigureOut">
              <a:rPr lang="de-DE" smtClean="0"/>
              <a:t>11.02.2014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e Placeholder 6"/>
          <p:cNvSpPr>
            <a:spLocks noGrp="1"/>
          </p:cNvSpPr>
          <p:nvPr>
            <p:ph type="dt" sz="half" idx="10"/>
          </p:nvPr>
        </p:nvSpPr>
        <p:spPr/>
        <p:txBody>
          <a:bodyPr/>
          <a:lstStyle/>
          <a:p>
            <a:fld id="{FDFBD775-C487-4A08-A296-3CE149884041}" type="datetimeFigureOut">
              <a:rPr lang="de-DE" smtClean="0"/>
              <a:t>11.02.2014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e Placeholder 2"/>
          <p:cNvSpPr>
            <a:spLocks noGrp="1"/>
          </p:cNvSpPr>
          <p:nvPr>
            <p:ph type="dt" sz="half" idx="10"/>
          </p:nvPr>
        </p:nvSpPr>
        <p:spPr/>
        <p:txBody>
          <a:bodyPr/>
          <a:lstStyle/>
          <a:p>
            <a:fld id="{FDFBD775-C487-4A08-A296-3CE149884041}" type="datetimeFigureOut">
              <a:rPr lang="de-DE" smtClean="0"/>
              <a:t>11.02.2014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BD775-C487-4A08-A296-3CE149884041}" type="datetimeFigureOut">
              <a:rPr lang="de-DE" smtClean="0"/>
              <a:t>11.02.2014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 bearbeiten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fld id="{FDFBD775-C487-4A08-A296-3CE149884041}" type="datetimeFigureOut">
              <a:rPr lang="de-DE" smtClean="0"/>
              <a:t>11.02.2014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7562F76-3C28-41E2-A6DD-E0B3A70EA847}"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e Placeholder 4"/>
          <p:cNvSpPr>
            <a:spLocks noGrp="1"/>
          </p:cNvSpPr>
          <p:nvPr>
            <p:ph type="dt" sz="half" idx="10"/>
          </p:nvPr>
        </p:nvSpPr>
        <p:spPr/>
        <p:txBody>
          <a:bodyPr/>
          <a:lstStyle/>
          <a:p>
            <a:fld id="{FDFBD775-C487-4A08-A296-3CE149884041}" type="datetimeFigureOut">
              <a:rPr lang="de-DE" smtClean="0"/>
              <a:t>11.02.2014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8077200" y="6356350"/>
            <a:ext cx="609600" cy="365125"/>
          </a:xfrm>
        </p:spPr>
        <p:txBody>
          <a:bodyPr/>
          <a:lstStyle/>
          <a:p>
            <a:fld id="{17562F76-3C28-41E2-A6DD-E0B3A70EA847}" type="slidenum">
              <a:rPr lang="de-DE" smtClean="0"/>
              <a:t>‹Nr.›</a:t>
            </a:fld>
            <a:endParaRPr lang="de-D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FBD775-C487-4A08-A296-3CE149884041}" type="datetimeFigureOut">
              <a:rPr lang="de-DE" smtClean="0"/>
              <a:t>11.02.2014</a:t>
            </a:fld>
            <a:endParaRPr lang="de-D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562F76-3C28-41E2-A6DD-E0B3A70EA847}" type="slidenum">
              <a:rPr lang="de-DE" smtClean="0"/>
              <a:t>‹Nr.›</a:t>
            </a:fld>
            <a:endParaRPr lang="de-D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e-DE" sz="9600" dirty="0" smtClean="0"/>
              <a:t>DER EURO</a:t>
            </a:r>
            <a:endParaRPr lang="de-DE" sz="9600" dirty="0"/>
          </a:p>
        </p:txBody>
      </p:sp>
      <p:sp>
        <p:nvSpPr>
          <p:cNvPr id="3" name="Untertitel 2"/>
          <p:cNvSpPr>
            <a:spLocks noGrp="1"/>
          </p:cNvSpPr>
          <p:nvPr>
            <p:ph type="subTitle" idx="1"/>
          </p:nvPr>
        </p:nvSpPr>
        <p:spPr/>
        <p:txBody>
          <a:bodyPr/>
          <a:lstStyle/>
          <a:p>
            <a:pPr algn="ctr"/>
            <a:r>
              <a:rPr lang="de-DE" dirty="0" smtClean="0"/>
              <a:t>Der Euro – die gemeinsame europäische Währung</a:t>
            </a:r>
            <a:endParaRPr lang="de-DE" dirty="0"/>
          </a:p>
        </p:txBody>
      </p:sp>
    </p:spTree>
    <p:extLst>
      <p:ext uri="{BB962C8B-B14F-4D97-AF65-F5344CB8AC3E}">
        <p14:creationId xmlns:p14="http://schemas.microsoft.com/office/powerpoint/2010/main" val="3691445140"/>
      </p:ext>
    </p:extLst>
  </p:cSld>
  <p:clrMapOvr>
    <a:masterClrMapping/>
  </p:clrMapOvr>
  <mc:AlternateContent xmlns:mc="http://schemas.openxmlformats.org/markup-compatibility/2006" xmlns:p14="http://schemas.microsoft.com/office/powerpoint/2010/main">
    <mc:Choice Requires="p14">
      <p:transition spd="slow" p14:dur="4400" advClick="0" advTm="6000">
        <p14:honeycomb/>
      </p:transition>
    </mc:Choice>
    <mc:Fallback xmlns="">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805145"/>
            <a:ext cx="7776864"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de-DE" sz="4400" dirty="0" smtClean="0">
                <a:solidFill>
                  <a:schemeClr val="tx1"/>
                </a:solidFill>
              </a:rPr>
              <a:t>Gliederung</a:t>
            </a:r>
            <a:endParaRPr lang="de-DE" sz="4400" dirty="0">
              <a:solidFill>
                <a:schemeClr val="tx1"/>
              </a:solidFill>
            </a:endParaRPr>
          </a:p>
        </p:txBody>
      </p:sp>
      <p:cxnSp>
        <p:nvCxnSpPr>
          <p:cNvPr id="4" name="Gerade Verbindung mit Pfeil 3"/>
          <p:cNvCxnSpPr/>
          <p:nvPr/>
        </p:nvCxnSpPr>
        <p:spPr>
          <a:xfrm flipH="1">
            <a:off x="1475656" y="1772816"/>
            <a:ext cx="172819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23528" y="2924944"/>
            <a:ext cx="1728192" cy="1200329"/>
          </a:xfrm>
          <a:prstGeom prst="rect">
            <a:avLst/>
          </a:prstGeom>
          <a:noFill/>
        </p:spPr>
        <p:txBody>
          <a:bodyPr wrap="square" rtlCol="0">
            <a:spAutoFit/>
          </a:bodyPr>
          <a:lstStyle/>
          <a:p>
            <a:pPr algn="ctr"/>
            <a:r>
              <a:rPr lang="de-DE" sz="2400" dirty="0" smtClean="0"/>
              <a:t>1. Entstehung des Euros</a:t>
            </a:r>
            <a:endParaRPr lang="de-DE" sz="2400" dirty="0"/>
          </a:p>
        </p:txBody>
      </p:sp>
      <p:cxnSp>
        <p:nvCxnSpPr>
          <p:cNvPr id="9" name="Gerade Verbindung mit Pfeil 8"/>
          <p:cNvCxnSpPr/>
          <p:nvPr/>
        </p:nvCxnSpPr>
        <p:spPr>
          <a:xfrm>
            <a:off x="3923928" y="1772816"/>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203848" y="3140968"/>
            <a:ext cx="1584176" cy="1200329"/>
          </a:xfrm>
          <a:prstGeom prst="rect">
            <a:avLst/>
          </a:prstGeom>
          <a:noFill/>
        </p:spPr>
        <p:txBody>
          <a:bodyPr wrap="square" rtlCol="0">
            <a:spAutoFit/>
          </a:bodyPr>
          <a:lstStyle/>
          <a:p>
            <a:pPr algn="ctr"/>
            <a:r>
              <a:rPr lang="de-DE" sz="2400" dirty="0" smtClean="0"/>
              <a:t>2.Die Teilnahme-länder </a:t>
            </a:r>
            <a:endParaRPr lang="de-DE" sz="2400" dirty="0"/>
          </a:p>
        </p:txBody>
      </p:sp>
      <p:cxnSp>
        <p:nvCxnSpPr>
          <p:cNvPr id="13" name="Gerade Verbindung mit Pfeil 12"/>
          <p:cNvCxnSpPr/>
          <p:nvPr/>
        </p:nvCxnSpPr>
        <p:spPr>
          <a:xfrm>
            <a:off x="5364088" y="1772816"/>
            <a:ext cx="158417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300192" y="3140968"/>
            <a:ext cx="2376264" cy="830997"/>
          </a:xfrm>
          <a:prstGeom prst="rect">
            <a:avLst/>
          </a:prstGeom>
          <a:noFill/>
        </p:spPr>
        <p:txBody>
          <a:bodyPr wrap="square" rtlCol="0">
            <a:spAutoFit/>
          </a:bodyPr>
          <a:lstStyle/>
          <a:p>
            <a:pPr algn="ctr"/>
            <a:r>
              <a:rPr lang="de-DE" sz="2400" dirty="0" smtClean="0"/>
              <a:t>3.Akzeptans des Euros</a:t>
            </a:r>
            <a:endParaRPr lang="de-DE" sz="2400" dirty="0"/>
          </a:p>
        </p:txBody>
      </p:sp>
      <p:cxnSp>
        <p:nvCxnSpPr>
          <p:cNvPr id="18" name="Gewinkelte Verbindung 17"/>
          <p:cNvCxnSpPr/>
          <p:nvPr/>
        </p:nvCxnSpPr>
        <p:spPr>
          <a:xfrm rot="16200000" flipH="1">
            <a:off x="3563888" y="3140968"/>
            <a:ext cx="3600400" cy="11521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3672408" y="5611157"/>
            <a:ext cx="4427984" cy="461665"/>
          </a:xfrm>
          <a:prstGeom prst="rect">
            <a:avLst/>
          </a:prstGeom>
          <a:noFill/>
        </p:spPr>
        <p:txBody>
          <a:bodyPr wrap="square" rtlCol="0">
            <a:spAutoFit/>
          </a:bodyPr>
          <a:lstStyle/>
          <a:p>
            <a:pPr algn="ctr"/>
            <a:r>
              <a:rPr lang="de-DE" sz="2400" dirty="0" smtClean="0"/>
              <a:t>4. Die Europäische Zentralbank</a:t>
            </a:r>
            <a:endParaRPr lang="de-DE" sz="2400" dirty="0"/>
          </a:p>
        </p:txBody>
      </p:sp>
    </p:spTree>
    <p:extLst>
      <p:ext uri="{BB962C8B-B14F-4D97-AF65-F5344CB8AC3E}">
        <p14:creationId xmlns:p14="http://schemas.microsoft.com/office/powerpoint/2010/main" val="2433450027"/>
      </p:ext>
    </p:extLst>
  </p:cSld>
  <p:clrMapOvr>
    <a:masterClrMapping/>
  </p:clrMapOvr>
  <mc:AlternateContent xmlns:mc="http://schemas.openxmlformats.org/markup-compatibility/2006" xmlns:p14="http://schemas.microsoft.com/office/powerpoint/2010/main">
    <mc:Choice Requires="p14">
      <p:transition spd="slow" p14:dur="3900" advClick="0" advTm="11000">
        <p14:glitter pattern="hexagon"/>
      </p:transition>
    </mc:Choice>
    <mc:Fallback xmlns="">
      <p:transition spd="slow" advClick="0" advTm="1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88" y="2258860"/>
            <a:ext cx="4437112"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10952" y="1700808"/>
            <a:ext cx="44610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de-DE" dirty="0" smtClean="0">
                <a:solidFill>
                  <a:schemeClr val="tx1"/>
                </a:solidFill>
              </a:rPr>
              <a:t>Das Euro Symbol</a:t>
            </a:r>
            <a:endParaRPr lang="de-DE" dirty="0">
              <a:solidFill>
                <a:schemeClr val="tx1"/>
              </a:solidFill>
            </a:endParaRPr>
          </a:p>
        </p:txBody>
      </p:sp>
      <p:sp>
        <p:nvSpPr>
          <p:cNvPr id="3" name="Rechteck 2"/>
          <p:cNvSpPr/>
          <p:nvPr/>
        </p:nvSpPr>
        <p:spPr>
          <a:xfrm>
            <a:off x="4576580" y="1124744"/>
            <a:ext cx="4572000" cy="2585323"/>
          </a:xfrm>
          <a:prstGeom prst="rect">
            <a:avLst/>
          </a:prstGeom>
        </p:spPr>
        <p:txBody>
          <a:bodyPr>
            <a:spAutoFit/>
          </a:bodyPr>
          <a:lstStyle/>
          <a:p>
            <a:pPr marL="342900" indent="-342900">
              <a:buAutoNum type="arabicPeriod"/>
            </a:pPr>
            <a:r>
              <a:rPr lang="de-DE" dirty="0" smtClean="0"/>
              <a:t>Januar 1999 als Buchgeld</a:t>
            </a:r>
          </a:p>
          <a:p>
            <a:pPr marL="342900" indent="-342900">
              <a:buAutoNum type="arabicPeriod"/>
            </a:pPr>
            <a:r>
              <a:rPr lang="de-DE" dirty="0" smtClean="0"/>
              <a:t>Januar 2002 als Bargeld</a:t>
            </a:r>
          </a:p>
          <a:p>
            <a:pPr marL="342900" indent="-342900">
              <a:buAutoNum type="arabicPeriod"/>
            </a:pPr>
            <a:r>
              <a:rPr lang="de-DE" dirty="0" smtClean="0"/>
              <a:t>Nationale </a:t>
            </a:r>
            <a:r>
              <a:rPr lang="de-DE" dirty="0" smtClean="0"/>
              <a:t>Währungen werden </a:t>
            </a:r>
            <a:r>
              <a:rPr lang="de-DE" dirty="0" smtClean="0"/>
              <a:t>abgelöst</a:t>
            </a:r>
          </a:p>
          <a:p>
            <a:pPr marL="342900" indent="-342900">
              <a:buAutoNum type="arabicPeriod"/>
            </a:pPr>
            <a:r>
              <a:rPr lang="de-DE" dirty="0" smtClean="0"/>
              <a:t>Euromünzen von nationalen Zentralbanken der 18 Staaten</a:t>
            </a:r>
          </a:p>
          <a:p>
            <a:pPr marL="342900" indent="-342900">
              <a:buAutoNum type="arabicPeriod"/>
            </a:pPr>
            <a:r>
              <a:rPr lang="de-DE" dirty="0" smtClean="0"/>
              <a:t>Landesspezifische Rückseite</a:t>
            </a:r>
          </a:p>
          <a:p>
            <a:pPr marL="342900" indent="-342900">
              <a:buAutoNum type="arabicPeriod"/>
            </a:pPr>
            <a:r>
              <a:rPr lang="de-DE" dirty="0" smtClean="0"/>
              <a:t>Die Eurobanknoten unterscheiden sich nur durch verschiedene Buchstaben als erste Stelle der </a:t>
            </a:r>
            <a:r>
              <a:rPr lang="de-DE" dirty="0" smtClean="0"/>
              <a:t>Seriennummer</a:t>
            </a:r>
            <a:endParaRPr lang="de-DE" dirty="0"/>
          </a:p>
        </p:txBody>
      </p:sp>
      <p:sp>
        <p:nvSpPr>
          <p:cNvPr id="4" name="Rechteck 3"/>
          <p:cNvSpPr/>
          <p:nvPr/>
        </p:nvSpPr>
        <p:spPr>
          <a:xfrm>
            <a:off x="4576580" y="3738752"/>
            <a:ext cx="4572000" cy="1477328"/>
          </a:xfrm>
          <a:prstGeom prst="rect">
            <a:avLst/>
          </a:prstGeom>
        </p:spPr>
        <p:txBody>
          <a:bodyPr>
            <a:spAutoFit/>
          </a:bodyPr>
          <a:lstStyle/>
          <a:p>
            <a:r>
              <a:rPr lang="de-DE" dirty="0" smtClean="0"/>
              <a:t>7. 10. Januar 2013 erste Banknote der              zweiten Serie </a:t>
            </a:r>
          </a:p>
          <a:p>
            <a:r>
              <a:rPr lang="de-DE" dirty="0" smtClean="0"/>
              <a:t>8. Euro-Banknoten in Frankfurt am Main vorgestellt, die höheren Schutz vor Fälschungen bieten soll. </a:t>
            </a:r>
            <a:endParaRPr lang="de-DE" dirty="0"/>
          </a:p>
        </p:txBody>
      </p:sp>
      <p:sp>
        <p:nvSpPr>
          <p:cNvPr id="5" name="Textfeld 4"/>
          <p:cNvSpPr txBox="1"/>
          <p:nvPr/>
        </p:nvSpPr>
        <p:spPr>
          <a:xfrm>
            <a:off x="4932040" y="755412"/>
            <a:ext cx="352839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smtClean="0">
                <a:solidFill>
                  <a:schemeClr val="tx1"/>
                </a:solidFill>
              </a:rPr>
              <a:t>Der Euro entsteht</a:t>
            </a:r>
            <a:endParaRPr lang="de-DE" dirty="0">
              <a:solidFill>
                <a:schemeClr val="tx1"/>
              </a:solidFill>
            </a:endParaRPr>
          </a:p>
        </p:txBody>
      </p:sp>
    </p:spTree>
    <p:extLst>
      <p:ext uri="{BB962C8B-B14F-4D97-AF65-F5344CB8AC3E}">
        <p14:creationId xmlns:p14="http://schemas.microsoft.com/office/powerpoint/2010/main" val="739855376"/>
      </p:ext>
    </p:extLst>
  </p:cSld>
  <p:clrMapOvr>
    <a:masterClrMapping/>
  </p:clrMapOvr>
  <mc:AlternateContent xmlns:mc="http://schemas.openxmlformats.org/markup-compatibility/2006" xmlns:p14="http://schemas.microsoft.com/office/powerpoint/2010/main">
    <mc:Choice Requires="p14">
      <p:transition spd="slow" p14:dur="4000" advClick="0" advTm="21000">
        <p14:vortex dir="r"/>
      </p:transition>
    </mc:Choice>
    <mc:Fallback xmlns="">
      <p:transition spd="slow"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5913" y="1480716"/>
            <a:ext cx="8964488" cy="3416320"/>
          </a:xfrm>
          <a:prstGeom prst="rect">
            <a:avLst/>
          </a:prstGeom>
        </p:spPr>
        <p:txBody>
          <a:bodyPr wrap="square">
            <a:spAutoFit/>
          </a:bodyPr>
          <a:lstStyle/>
          <a:p>
            <a:r>
              <a:rPr lang="de-DE" sz="2400" dirty="0" smtClean="0"/>
              <a:t>- 1</a:t>
            </a:r>
            <a:r>
              <a:rPr lang="de-DE" sz="2400" b="1" dirty="0" smtClean="0"/>
              <a:t>999: </a:t>
            </a:r>
            <a:r>
              <a:rPr lang="de-DE" sz="2400" dirty="0" smtClean="0"/>
              <a:t>Belgien, </a:t>
            </a:r>
            <a:r>
              <a:rPr lang="de-DE" sz="2400" b="1" dirty="0" smtClean="0"/>
              <a:t>Deutschland</a:t>
            </a:r>
            <a:r>
              <a:rPr lang="de-DE" sz="2400" dirty="0" smtClean="0"/>
              <a:t>, Finnland, Frankreich, Irland, Italien, Luxemburg, Niederlande, </a:t>
            </a:r>
            <a:r>
              <a:rPr lang="de-DE" sz="2400" b="1" dirty="0" smtClean="0"/>
              <a:t>Österreich,</a:t>
            </a:r>
            <a:r>
              <a:rPr lang="de-DE" sz="2400" dirty="0" smtClean="0"/>
              <a:t> Portugal und Spanien</a:t>
            </a:r>
          </a:p>
          <a:p>
            <a:r>
              <a:rPr lang="de-DE" sz="2400" dirty="0" smtClean="0"/>
              <a:t>- </a:t>
            </a:r>
            <a:r>
              <a:rPr lang="de-DE" sz="2400" b="1" dirty="0" smtClean="0"/>
              <a:t>2001: </a:t>
            </a:r>
            <a:r>
              <a:rPr lang="de-DE" sz="2400" dirty="0" smtClean="0"/>
              <a:t>Griechenland</a:t>
            </a:r>
          </a:p>
          <a:p>
            <a:r>
              <a:rPr lang="de-DE" sz="2400" dirty="0" smtClean="0"/>
              <a:t> - </a:t>
            </a:r>
            <a:r>
              <a:rPr lang="de-DE" sz="2400" b="1" dirty="0" smtClean="0"/>
              <a:t>2007: </a:t>
            </a:r>
            <a:r>
              <a:rPr lang="de-DE" sz="2400" dirty="0" smtClean="0"/>
              <a:t>Slowenien</a:t>
            </a:r>
          </a:p>
          <a:p>
            <a:r>
              <a:rPr lang="de-DE" sz="2400" dirty="0" smtClean="0"/>
              <a:t> - </a:t>
            </a:r>
            <a:r>
              <a:rPr lang="de-DE" sz="2400" b="1" dirty="0" smtClean="0"/>
              <a:t>2008: </a:t>
            </a:r>
            <a:r>
              <a:rPr lang="de-DE" sz="2400" dirty="0" smtClean="0"/>
              <a:t>Malta und Zypern</a:t>
            </a:r>
          </a:p>
          <a:p>
            <a:r>
              <a:rPr lang="de-DE" sz="2400" dirty="0" smtClean="0"/>
              <a:t> - </a:t>
            </a:r>
            <a:r>
              <a:rPr lang="de-DE" sz="2400" b="1" dirty="0" smtClean="0"/>
              <a:t>2009: Slowakei</a:t>
            </a:r>
          </a:p>
          <a:p>
            <a:r>
              <a:rPr lang="de-DE" sz="2400" dirty="0" smtClean="0"/>
              <a:t> - </a:t>
            </a:r>
            <a:r>
              <a:rPr lang="de-DE" sz="2400" b="1" dirty="0" smtClean="0"/>
              <a:t>2011: </a:t>
            </a:r>
            <a:r>
              <a:rPr lang="de-DE" sz="2400" dirty="0" smtClean="0"/>
              <a:t>Estland</a:t>
            </a:r>
          </a:p>
          <a:p>
            <a:r>
              <a:rPr lang="de-DE" sz="2400" dirty="0" smtClean="0"/>
              <a:t> - </a:t>
            </a:r>
            <a:r>
              <a:rPr lang="de-DE" sz="2400" b="1" dirty="0" smtClean="0"/>
              <a:t>2014: </a:t>
            </a:r>
            <a:r>
              <a:rPr lang="de-DE" sz="2400" dirty="0" smtClean="0"/>
              <a:t>Lettland</a:t>
            </a:r>
            <a:endParaRPr lang="de-DE" sz="2400" dirty="0"/>
          </a:p>
        </p:txBody>
      </p:sp>
      <p:sp>
        <p:nvSpPr>
          <p:cNvPr id="4" name="Textfeld 3"/>
          <p:cNvSpPr txBox="1"/>
          <p:nvPr/>
        </p:nvSpPr>
        <p:spPr>
          <a:xfrm>
            <a:off x="169105" y="973088"/>
            <a:ext cx="648072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smtClean="0">
                <a:solidFill>
                  <a:schemeClr val="tx1"/>
                </a:solidFill>
                <a:effectLst>
                  <a:outerShdw blurRad="38100" dist="38100" dir="2700000" algn="tl">
                    <a:srgbClr val="000000">
                      <a:alpha val="43137"/>
                    </a:srgbClr>
                  </a:outerShdw>
                </a:effectLst>
              </a:rPr>
              <a:t>Die Teilnahmeländer</a:t>
            </a:r>
            <a:endParaRPr lang="de-DE"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714506"/>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1156" y="217952"/>
            <a:ext cx="8928992" cy="2523768"/>
          </a:xfrm>
          <a:prstGeom prst="rect">
            <a:avLst/>
          </a:prstGeom>
        </p:spPr>
        <p:txBody>
          <a:bodyPr wrap="square">
            <a:spAutoFit/>
          </a:bodyPr>
          <a:lstStyle/>
          <a:p>
            <a:r>
              <a:rPr lang="de-DE" sz="4800" b="1" dirty="0" smtClean="0">
                <a:solidFill>
                  <a:schemeClr val="tx2">
                    <a:lumMod val="40000"/>
                    <a:lumOff val="60000"/>
                  </a:schemeClr>
                </a:solidFill>
                <a:effectLst>
                  <a:outerShdw blurRad="38100" dist="38100" dir="2700000" algn="tl">
                    <a:srgbClr val="000000">
                      <a:alpha val="43137"/>
                    </a:srgbClr>
                  </a:outerShdw>
                </a:effectLst>
              </a:rPr>
              <a:t>Akzeptanz </a:t>
            </a:r>
            <a:r>
              <a:rPr lang="de-DE" sz="4800" b="1" dirty="0" smtClean="0">
                <a:solidFill>
                  <a:schemeClr val="tx2">
                    <a:lumMod val="40000"/>
                    <a:lumOff val="60000"/>
                  </a:schemeClr>
                </a:solidFill>
                <a:effectLst>
                  <a:outerShdw blurRad="38100" dist="38100" dir="2700000" algn="tl">
                    <a:srgbClr val="000000">
                      <a:alpha val="43137"/>
                    </a:srgbClr>
                  </a:outerShdw>
                </a:effectLst>
              </a:rPr>
              <a:t>des</a:t>
            </a:r>
            <a:r>
              <a:rPr lang="de-DE" sz="4800" b="1" dirty="0" smtClean="0">
                <a:solidFill>
                  <a:schemeClr val="tx2">
                    <a:lumMod val="40000"/>
                    <a:lumOff val="60000"/>
                  </a:schemeClr>
                </a:solidFill>
                <a:effectLst>
                  <a:outerShdw blurRad="38100" dist="38100" dir="2700000" algn="tl">
                    <a:srgbClr val="000000">
                      <a:alpha val="43137"/>
                    </a:srgbClr>
                  </a:outerShdw>
                </a:effectLst>
              </a:rPr>
              <a:t> </a:t>
            </a:r>
            <a:r>
              <a:rPr lang="de-DE" sz="4800" b="1" dirty="0" smtClean="0">
                <a:solidFill>
                  <a:schemeClr val="tx2">
                    <a:lumMod val="40000"/>
                    <a:lumOff val="60000"/>
                  </a:schemeClr>
                </a:solidFill>
                <a:effectLst>
                  <a:outerShdw blurRad="38100" dist="38100" dir="2700000" algn="tl">
                    <a:srgbClr val="000000">
                      <a:alpha val="43137"/>
                    </a:srgbClr>
                  </a:outerShdw>
                </a:effectLst>
              </a:rPr>
              <a:t>Euros</a:t>
            </a:r>
          </a:p>
          <a:p>
            <a:r>
              <a:rPr lang="de-DE" sz="1400" dirty="0" smtClean="0"/>
              <a:t> </a:t>
            </a:r>
          </a:p>
          <a:p>
            <a:r>
              <a:rPr lang="de-DE" sz="3200" dirty="0" smtClean="0"/>
              <a:t>Studien von Fachhochschulen zeigten anfänglich, dass DER Euro als Währung in Österreich und Deutschland nicht sehr beliebt war.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2" y="2924944"/>
            <a:ext cx="4248473" cy="340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770545"/>
      </p:ext>
    </p:extLst>
  </p:cSld>
  <p:clrMapOvr>
    <a:masterClrMapping/>
  </p:clrMapOvr>
  <mc:AlternateContent xmlns:mc="http://schemas.openxmlformats.org/markup-compatibility/2006" xmlns:p14="http://schemas.microsoft.com/office/powerpoint/2010/main">
    <mc:Choice Requires="p14">
      <p:transition spd="slow" p14:dur="3000" advClick="0" advTm="12000">
        <p14:shred/>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1628800"/>
            <a:ext cx="4572000" cy="2862322"/>
          </a:xfrm>
          <a:prstGeom prst="rect">
            <a:avLst/>
          </a:prstGeom>
        </p:spPr>
        <p:txBody>
          <a:bodyPr>
            <a:spAutoFit/>
          </a:bodyPr>
          <a:lstStyle/>
          <a:p>
            <a:r>
              <a:rPr lang="de-DE" sz="2000" dirty="0" smtClean="0"/>
              <a:t>Der Euro wird von der Europäischen Zentralbank (EZB) in Frankfurt am Main kontrolliert. Diese nahm am 1. Juni 1998 ihre Arbeit auf. Die Verantwortung ging jedoch erst mit dem Start der Europäischen Währungsunion (EWU) am 1. Januar 1999 von den Nationalen Zentralbanken (NZB) auf die EZB über.</a:t>
            </a:r>
            <a:endParaRPr lang="de-DE" sz="2000" dirty="0"/>
          </a:p>
        </p:txBody>
      </p:sp>
      <p:sp>
        <p:nvSpPr>
          <p:cNvPr id="4" name="Textfeld 3"/>
          <p:cNvSpPr txBox="1"/>
          <p:nvPr/>
        </p:nvSpPr>
        <p:spPr>
          <a:xfrm>
            <a:off x="1115616" y="620688"/>
            <a:ext cx="676875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de-DE" sz="2800" dirty="0" smtClean="0">
                <a:solidFill>
                  <a:schemeClr val="tx1"/>
                </a:solidFill>
                <a:effectLst>
                  <a:outerShdw blurRad="38100" dist="38100" dir="2700000" algn="tl">
                    <a:srgbClr val="000000">
                      <a:alpha val="43137"/>
                    </a:srgbClr>
                  </a:outerShdw>
                </a:effectLst>
              </a:rPr>
              <a:t>Die Europäische Zentralbank</a:t>
            </a:r>
            <a:endParaRPr lang="de-DE" sz="2800"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72816"/>
            <a:ext cx="3654416" cy="238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03939"/>
      </p:ext>
    </p:extLst>
  </p:cSld>
  <p:clrMapOvr>
    <a:masterClrMapping/>
  </p:clrMapOvr>
  <mc:AlternateContent xmlns:mc="http://schemas.openxmlformats.org/markup-compatibility/2006" xmlns:p14="http://schemas.microsoft.com/office/powerpoint/2010/main">
    <mc:Choice Requires="p14">
      <p:transition spd="slow" p14:dur="1600" advClick="0" advTm="15000">
        <p14:gallery dir="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235</Words>
  <Application>Microsoft Office PowerPoint</Application>
  <PresentationFormat>Bildschirmpräsentation (4:3)</PresentationFormat>
  <Paragraphs>30</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Hyperion</vt:lpstr>
      <vt:lpstr>DER EURO</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EURO</dc:title>
  <dc:creator>profil</dc:creator>
  <cp:lastModifiedBy>stefan schleibinger</cp:lastModifiedBy>
  <cp:revision>10</cp:revision>
  <dcterms:created xsi:type="dcterms:W3CDTF">2014-02-11T08:26:49Z</dcterms:created>
  <dcterms:modified xsi:type="dcterms:W3CDTF">2014-02-11T11:57:06Z</dcterms:modified>
</cp:coreProperties>
</file>