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9" r:id="rId4"/>
    <p:sldId id="260" r:id="rId5"/>
    <p:sldId id="258" r:id="rId6"/>
    <p:sldId id="261" r:id="rId7"/>
    <p:sldId id="262" r:id="rId8"/>
    <p:sldId id="263" r:id="rId9"/>
    <p:sldId id="264" r:id="rId10"/>
    <p:sldId id="265" r:id="rId11"/>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0399"/>
    <a:srgbClr val="FCFC16"/>
    <a:srgbClr val="00CCFF"/>
    <a:srgbClr val="FFFF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26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74955E-8C97-45C1-A1BE-B5C0A4BC17A7}" type="datetimeFigureOut">
              <a:rPr lang="de-DE" smtClean="0"/>
              <a:t>11.02.2014</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2AF194-2CB1-4B0F-AA94-5A2534AC8EA1}" type="slidenum">
              <a:rPr lang="de-DE" smtClean="0"/>
              <a:t>‹Nr.›</a:t>
            </a:fld>
            <a:endParaRPr lang="de-DE"/>
          </a:p>
        </p:txBody>
      </p:sp>
    </p:spTree>
    <p:extLst>
      <p:ext uri="{BB962C8B-B14F-4D97-AF65-F5344CB8AC3E}">
        <p14:creationId xmlns:p14="http://schemas.microsoft.com/office/powerpoint/2010/main" val="842580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02AF194-2CB1-4B0F-AA94-5A2534AC8EA1}" type="slidenum">
              <a:rPr lang="de-DE" smtClean="0"/>
              <a:t>4</a:t>
            </a:fld>
            <a:endParaRPr lang="de-DE"/>
          </a:p>
        </p:txBody>
      </p:sp>
    </p:spTree>
    <p:extLst>
      <p:ext uri="{BB962C8B-B14F-4D97-AF65-F5344CB8AC3E}">
        <p14:creationId xmlns:p14="http://schemas.microsoft.com/office/powerpoint/2010/main" val="3693109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537F3FE1-F848-4ADC-BB55-32CE8D220E54}" type="datetimeFigureOut">
              <a:rPr lang="de-DE" smtClean="0"/>
              <a:t>11.02.2014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0925BA4-DFF9-4799-B7E5-A786B90CF3FD}" type="slidenum">
              <a:rPr lang="de-DE" smtClean="0"/>
              <a:t>‹Nr.›</a:t>
            </a:fld>
            <a:endParaRPr lang="de-DE"/>
          </a:p>
        </p:txBody>
      </p:sp>
    </p:spTree>
    <p:extLst>
      <p:ext uri="{BB962C8B-B14F-4D97-AF65-F5344CB8AC3E}">
        <p14:creationId xmlns:p14="http://schemas.microsoft.com/office/powerpoint/2010/main" val="489462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537F3FE1-F848-4ADC-BB55-32CE8D220E54}" type="datetimeFigureOut">
              <a:rPr lang="de-DE" smtClean="0"/>
              <a:t>11.02.2014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0925BA4-DFF9-4799-B7E5-A786B90CF3FD}" type="slidenum">
              <a:rPr lang="de-DE" smtClean="0"/>
              <a:t>‹Nr.›</a:t>
            </a:fld>
            <a:endParaRPr lang="de-DE"/>
          </a:p>
        </p:txBody>
      </p:sp>
    </p:spTree>
    <p:extLst>
      <p:ext uri="{BB962C8B-B14F-4D97-AF65-F5344CB8AC3E}">
        <p14:creationId xmlns:p14="http://schemas.microsoft.com/office/powerpoint/2010/main" val="1133178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537F3FE1-F848-4ADC-BB55-32CE8D220E54}" type="datetimeFigureOut">
              <a:rPr lang="de-DE" smtClean="0"/>
              <a:t>11.02.2014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0925BA4-DFF9-4799-B7E5-A786B90CF3FD}" type="slidenum">
              <a:rPr lang="de-DE" smtClean="0"/>
              <a:t>‹Nr.›</a:t>
            </a:fld>
            <a:endParaRPr lang="de-DE"/>
          </a:p>
        </p:txBody>
      </p:sp>
    </p:spTree>
    <p:extLst>
      <p:ext uri="{BB962C8B-B14F-4D97-AF65-F5344CB8AC3E}">
        <p14:creationId xmlns:p14="http://schemas.microsoft.com/office/powerpoint/2010/main" val="2550408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537F3FE1-F848-4ADC-BB55-32CE8D220E54}" type="datetimeFigureOut">
              <a:rPr lang="de-DE" smtClean="0"/>
              <a:t>11.02.2014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0925BA4-DFF9-4799-B7E5-A786B90CF3FD}" type="slidenum">
              <a:rPr lang="de-DE" smtClean="0"/>
              <a:t>‹Nr.›</a:t>
            </a:fld>
            <a:endParaRPr lang="de-DE"/>
          </a:p>
        </p:txBody>
      </p:sp>
    </p:spTree>
    <p:extLst>
      <p:ext uri="{BB962C8B-B14F-4D97-AF65-F5344CB8AC3E}">
        <p14:creationId xmlns:p14="http://schemas.microsoft.com/office/powerpoint/2010/main" val="2821419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537F3FE1-F848-4ADC-BB55-32CE8D220E54}" type="datetimeFigureOut">
              <a:rPr lang="de-DE" smtClean="0"/>
              <a:t>11.02.2014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0925BA4-DFF9-4799-B7E5-A786B90CF3FD}" type="slidenum">
              <a:rPr lang="de-DE" smtClean="0"/>
              <a:t>‹Nr.›</a:t>
            </a:fld>
            <a:endParaRPr lang="de-DE"/>
          </a:p>
        </p:txBody>
      </p:sp>
    </p:spTree>
    <p:extLst>
      <p:ext uri="{BB962C8B-B14F-4D97-AF65-F5344CB8AC3E}">
        <p14:creationId xmlns:p14="http://schemas.microsoft.com/office/powerpoint/2010/main" val="1702672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537F3FE1-F848-4ADC-BB55-32CE8D220E54}" type="datetimeFigureOut">
              <a:rPr lang="de-DE" smtClean="0"/>
              <a:t>11.02.2014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0925BA4-DFF9-4799-B7E5-A786B90CF3FD}" type="slidenum">
              <a:rPr lang="de-DE" smtClean="0"/>
              <a:t>‹Nr.›</a:t>
            </a:fld>
            <a:endParaRPr lang="de-DE"/>
          </a:p>
        </p:txBody>
      </p:sp>
    </p:spTree>
    <p:extLst>
      <p:ext uri="{BB962C8B-B14F-4D97-AF65-F5344CB8AC3E}">
        <p14:creationId xmlns:p14="http://schemas.microsoft.com/office/powerpoint/2010/main" val="872464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537F3FE1-F848-4ADC-BB55-32CE8D220E54}" type="datetimeFigureOut">
              <a:rPr lang="de-DE" smtClean="0"/>
              <a:t>11.02.2014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B0925BA4-DFF9-4799-B7E5-A786B90CF3FD}" type="slidenum">
              <a:rPr lang="de-DE" smtClean="0"/>
              <a:t>‹Nr.›</a:t>
            </a:fld>
            <a:endParaRPr lang="de-DE"/>
          </a:p>
        </p:txBody>
      </p:sp>
    </p:spTree>
    <p:extLst>
      <p:ext uri="{BB962C8B-B14F-4D97-AF65-F5344CB8AC3E}">
        <p14:creationId xmlns:p14="http://schemas.microsoft.com/office/powerpoint/2010/main" val="485639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537F3FE1-F848-4ADC-BB55-32CE8D220E54}" type="datetimeFigureOut">
              <a:rPr lang="de-DE" smtClean="0"/>
              <a:t>11.02.2014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B0925BA4-DFF9-4799-B7E5-A786B90CF3FD}" type="slidenum">
              <a:rPr lang="de-DE" smtClean="0"/>
              <a:t>‹Nr.›</a:t>
            </a:fld>
            <a:endParaRPr lang="de-DE"/>
          </a:p>
        </p:txBody>
      </p:sp>
    </p:spTree>
    <p:extLst>
      <p:ext uri="{BB962C8B-B14F-4D97-AF65-F5344CB8AC3E}">
        <p14:creationId xmlns:p14="http://schemas.microsoft.com/office/powerpoint/2010/main" val="922961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37F3FE1-F848-4ADC-BB55-32CE8D220E54}" type="datetimeFigureOut">
              <a:rPr lang="de-DE" smtClean="0"/>
              <a:t>11.02.2014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B0925BA4-DFF9-4799-B7E5-A786B90CF3FD}" type="slidenum">
              <a:rPr lang="de-DE" smtClean="0"/>
              <a:t>‹Nr.›</a:t>
            </a:fld>
            <a:endParaRPr lang="de-DE"/>
          </a:p>
        </p:txBody>
      </p:sp>
    </p:spTree>
    <p:extLst>
      <p:ext uri="{BB962C8B-B14F-4D97-AF65-F5344CB8AC3E}">
        <p14:creationId xmlns:p14="http://schemas.microsoft.com/office/powerpoint/2010/main" val="4020958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537F3FE1-F848-4ADC-BB55-32CE8D220E54}" type="datetimeFigureOut">
              <a:rPr lang="de-DE" smtClean="0"/>
              <a:t>11.02.2014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0925BA4-DFF9-4799-B7E5-A786B90CF3FD}" type="slidenum">
              <a:rPr lang="de-DE" smtClean="0"/>
              <a:t>‹Nr.›</a:t>
            </a:fld>
            <a:endParaRPr lang="de-DE"/>
          </a:p>
        </p:txBody>
      </p:sp>
    </p:spTree>
    <p:extLst>
      <p:ext uri="{BB962C8B-B14F-4D97-AF65-F5344CB8AC3E}">
        <p14:creationId xmlns:p14="http://schemas.microsoft.com/office/powerpoint/2010/main" val="193581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537F3FE1-F848-4ADC-BB55-32CE8D220E54}" type="datetimeFigureOut">
              <a:rPr lang="de-DE" smtClean="0"/>
              <a:t>11.02.2014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0925BA4-DFF9-4799-B7E5-A786B90CF3FD}" type="slidenum">
              <a:rPr lang="de-DE" smtClean="0"/>
              <a:t>‹Nr.›</a:t>
            </a:fld>
            <a:endParaRPr lang="de-DE"/>
          </a:p>
        </p:txBody>
      </p:sp>
    </p:spTree>
    <p:extLst>
      <p:ext uri="{BB962C8B-B14F-4D97-AF65-F5344CB8AC3E}">
        <p14:creationId xmlns:p14="http://schemas.microsoft.com/office/powerpoint/2010/main" val="3447823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5000" r="-5000"/>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7F3FE1-F848-4ADC-BB55-32CE8D220E54}" type="datetimeFigureOut">
              <a:rPr lang="de-DE" smtClean="0"/>
              <a:t>11.02.2014</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925BA4-DFF9-4799-B7E5-A786B90CF3FD}" type="slidenum">
              <a:rPr lang="de-DE" smtClean="0"/>
              <a:t>‹Nr.›</a:t>
            </a:fld>
            <a:endParaRPr lang="de-DE"/>
          </a:p>
        </p:txBody>
      </p:sp>
    </p:spTree>
    <p:extLst>
      <p:ext uri="{BB962C8B-B14F-4D97-AF65-F5344CB8AC3E}">
        <p14:creationId xmlns:p14="http://schemas.microsoft.com/office/powerpoint/2010/main" val="27817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2492896"/>
            <a:ext cx="7772400" cy="1470025"/>
          </a:xfrm>
        </p:spPr>
        <p:txBody>
          <a:bodyPr>
            <a:normAutofit/>
          </a:bodyPr>
          <a:lstStyle/>
          <a:p>
            <a:r>
              <a:rPr lang="de-DE" sz="3200" dirty="0" smtClean="0">
                <a:solidFill>
                  <a:srgbClr val="FFFF00"/>
                </a:solidFill>
                <a:latin typeface="Comic Sans MS" pitchFamily="66" charset="0"/>
              </a:rPr>
              <a:t>Aufgaben der EU</a:t>
            </a:r>
            <a:endParaRPr lang="de-DE" sz="3200" dirty="0">
              <a:solidFill>
                <a:srgbClr val="FFFF00"/>
              </a:solidFill>
              <a:latin typeface="Comic Sans MS" pitchFamily="66" charset="0"/>
            </a:endParaRPr>
          </a:p>
        </p:txBody>
      </p:sp>
      <p:sp>
        <p:nvSpPr>
          <p:cNvPr id="3" name="Untertitel 2"/>
          <p:cNvSpPr>
            <a:spLocks noGrp="1"/>
          </p:cNvSpPr>
          <p:nvPr>
            <p:ph type="subTitle" idx="1"/>
          </p:nvPr>
        </p:nvSpPr>
        <p:spPr/>
        <p:txBody>
          <a:bodyPr/>
          <a:lstStyle/>
          <a:p>
            <a:endParaRPr lang="de-DE"/>
          </a:p>
        </p:txBody>
      </p:sp>
    </p:spTree>
    <p:extLst>
      <p:ext uri="{BB962C8B-B14F-4D97-AF65-F5344CB8AC3E}">
        <p14:creationId xmlns:p14="http://schemas.microsoft.com/office/powerpoint/2010/main" val="412953391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FC16"/>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rgbClr val="180399"/>
                </a:solidFill>
              </a:rPr>
              <a:t>Vorteile der EU</a:t>
            </a:r>
            <a:endParaRPr lang="de-DE" dirty="0">
              <a:solidFill>
                <a:srgbClr val="180399"/>
              </a:solidFill>
            </a:endParaRPr>
          </a:p>
        </p:txBody>
      </p:sp>
      <p:sp>
        <p:nvSpPr>
          <p:cNvPr id="3" name="Textplatzhalter 2"/>
          <p:cNvSpPr>
            <a:spLocks noGrp="1"/>
          </p:cNvSpPr>
          <p:nvPr>
            <p:ph type="body" idx="1"/>
          </p:nvPr>
        </p:nvSpPr>
        <p:spPr/>
        <p:txBody>
          <a:bodyPr/>
          <a:lstStyle/>
          <a:p>
            <a:r>
              <a:rPr lang="de-DE" dirty="0" smtClean="0">
                <a:solidFill>
                  <a:srgbClr val="180399"/>
                </a:solidFill>
              </a:rPr>
              <a:t>Für das ganze Land</a:t>
            </a:r>
            <a:endParaRPr lang="de-DE" dirty="0">
              <a:solidFill>
                <a:srgbClr val="180399"/>
              </a:solidFill>
            </a:endParaRPr>
          </a:p>
        </p:txBody>
      </p:sp>
      <p:sp>
        <p:nvSpPr>
          <p:cNvPr id="4" name="Inhaltsplatzhalter 3"/>
          <p:cNvSpPr>
            <a:spLocks noGrp="1"/>
          </p:cNvSpPr>
          <p:nvPr>
            <p:ph sz="half" idx="2"/>
          </p:nvPr>
        </p:nvSpPr>
        <p:spPr/>
        <p:txBody>
          <a:bodyPr/>
          <a:lstStyle/>
          <a:p>
            <a:pPr>
              <a:buClr>
                <a:srgbClr val="180399"/>
              </a:buClr>
            </a:pPr>
            <a:r>
              <a:rPr lang="de-DE" dirty="0" smtClean="0">
                <a:solidFill>
                  <a:srgbClr val="180399"/>
                </a:solidFill>
              </a:rPr>
              <a:t>W</a:t>
            </a:r>
            <a:r>
              <a:rPr lang="de-DE" dirty="0" smtClean="0">
                <a:solidFill>
                  <a:srgbClr val="180399"/>
                </a:solidFill>
              </a:rPr>
              <a:t>irtschaftswachstum: Firmen kaufen Waren </a:t>
            </a:r>
            <a:r>
              <a:rPr lang="de-DE" dirty="0" smtClean="0">
                <a:solidFill>
                  <a:srgbClr val="180399"/>
                </a:solidFill>
              </a:rPr>
              <a:t>zollfrei </a:t>
            </a:r>
            <a:r>
              <a:rPr lang="de-DE" dirty="0" smtClean="0">
                <a:solidFill>
                  <a:srgbClr val="180399"/>
                </a:solidFill>
              </a:rPr>
              <a:t>ein.</a:t>
            </a:r>
            <a:endParaRPr lang="de-DE" dirty="0" smtClean="0">
              <a:solidFill>
                <a:srgbClr val="180399"/>
              </a:solidFill>
            </a:endParaRPr>
          </a:p>
          <a:p>
            <a:pPr>
              <a:buClr>
                <a:srgbClr val="180399"/>
              </a:buClr>
            </a:pPr>
            <a:r>
              <a:rPr lang="de-DE" dirty="0" smtClean="0">
                <a:solidFill>
                  <a:srgbClr val="180399"/>
                </a:solidFill>
              </a:rPr>
              <a:t>Bessere </a:t>
            </a:r>
            <a:r>
              <a:rPr lang="de-DE" dirty="0" smtClean="0">
                <a:solidFill>
                  <a:srgbClr val="180399"/>
                </a:solidFill>
              </a:rPr>
              <a:t>politische Zusammenarbeit.</a:t>
            </a:r>
            <a:endParaRPr lang="de-DE" dirty="0" smtClean="0">
              <a:solidFill>
                <a:srgbClr val="180399"/>
              </a:solidFill>
            </a:endParaRPr>
          </a:p>
          <a:p>
            <a:pPr>
              <a:buClr>
                <a:srgbClr val="180399"/>
              </a:buClr>
            </a:pPr>
            <a:r>
              <a:rPr lang="de-DE" dirty="0" smtClean="0">
                <a:solidFill>
                  <a:srgbClr val="180399"/>
                </a:solidFill>
              </a:rPr>
              <a:t>Ziele werden gemeinsam verfolgt.</a:t>
            </a:r>
            <a:endParaRPr lang="de-DE" dirty="0">
              <a:solidFill>
                <a:srgbClr val="180399"/>
              </a:solidFill>
            </a:endParaRPr>
          </a:p>
        </p:txBody>
      </p:sp>
      <p:sp>
        <p:nvSpPr>
          <p:cNvPr id="5" name="Textplatzhalter 4"/>
          <p:cNvSpPr>
            <a:spLocks noGrp="1"/>
          </p:cNvSpPr>
          <p:nvPr>
            <p:ph type="body" sz="quarter" idx="3"/>
          </p:nvPr>
        </p:nvSpPr>
        <p:spPr/>
        <p:txBody>
          <a:bodyPr/>
          <a:lstStyle/>
          <a:p>
            <a:r>
              <a:rPr lang="de-DE" dirty="0" smtClean="0">
                <a:solidFill>
                  <a:srgbClr val="180399"/>
                </a:solidFill>
              </a:rPr>
              <a:t>Für den einzelnen </a:t>
            </a:r>
            <a:r>
              <a:rPr lang="de-DE" dirty="0">
                <a:solidFill>
                  <a:srgbClr val="180399"/>
                </a:solidFill>
              </a:rPr>
              <a:t>B</a:t>
            </a:r>
            <a:r>
              <a:rPr lang="de-DE" dirty="0" smtClean="0">
                <a:solidFill>
                  <a:srgbClr val="180399"/>
                </a:solidFill>
              </a:rPr>
              <a:t>ürger</a:t>
            </a:r>
            <a:endParaRPr lang="de-DE" dirty="0"/>
          </a:p>
        </p:txBody>
      </p:sp>
      <p:sp>
        <p:nvSpPr>
          <p:cNvPr id="6" name="Inhaltsplatzhalter 5"/>
          <p:cNvSpPr>
            <a:spLocks noGrp="1"/>
          </p:cNvSpPr>
          <p:nvPr>
            <p:ph sz="quarter" idx="4"/>
          </p:nvPr>
        </p:nvSpPr>
        <p:spPr/>
        <p:txBody>
          <a:bodyPr>
            <a:normAutofit lnSpcReduction="10000"/>
          </a:bodyPr>
          <a:lstStyle/>
          <a:p>
            <a:r>
              <a:rPr lang="de-DE" dirty="0">
                <a:solidFill>
                  <a:srgbClr val="180399"/>
                </a:solidFill>
              </a:rPr>
              <a:t>e</a:t>
            </a:r>
            <a:r>
              <a:rPr lang="de-DE" dirty="0" smtClean="0">
                <a:solidFill>
                  <a:srgbClr val="180399"/>
                </a:solidFill>
              </a:rPr>
              <a:t>infaches </a:t>
            </a:r>
            <a:r>
              <a:rPr lang="de-DE" dirty="0" smtClean="0">
                <a:solidFill>
                  <a:srgbClr val="180399"/>
                </a:solidFill>
              </a:rPr>
              <a:t>V</a:t>
            </a:r>
            <a:r>
              <a:rPr lang="de-DE" dirty="0" smtClean="0">
                <a:solidFill>
                  <a:srgbClr val="180399"/>
                </a:solidFill>
              </a:rPr>
              <a:t>erreisen.</a:t>
            </a:r>
            <a:endParaRPr lang="de-DE" dirty="0" smtClean="0">
              <a:solidFill>
                <a:srgbClr val="180399"/>
              </a:solidFill>
            </a:endParaRPr>
          </a:p>
          <a:p>
            <a:r>
              <a:rPr lang="de-DE" dirty="0" smtClean="0">
                <a:solidFill>
                  <a:srgbClr val="180399"/>
                </a:solidFill>
              </a:rPr>
              <a:t>Umweltfreundlichkeit und Gesundheit stehen im Vordergrund. </a:t>
            </a:r>
            <a:endParaRPr lang="de-DE" dirty="0" smtClean="0">
              <a:solidFill>
                <a:srgbClr val="180399"/>
              </a:solidFill>
            </a:endParaRPr>
          </a:p>
          <a:p>
            <a:r>
              <a:rPr lang="de-DE" dirty="0" smtClean="0">
                <a:solidFill>
                  <a:srgbClr val="180399"/>
                </a:solidFill>
              </a:rPr>
              <a:t>Abschaffung der Wehrpflicht in Deutschland.</a:t>
            </a:r>
          </a:p>
          <a:p>
            <a:r>
              <a:rPr lang="de-DE" dirty="0" smtClean="0">
                <a:solidFill>
                  <a:srgbClr val="180399"/>
                </a:solidFill>
              </a:rPr>
              <a:t>Gezielte Einsätze in Krisengebieten möglich.</a:t>
            </a:r>
            <a:r>
              <a:rPr lang="de-DE" dirty="0" smtClean="0">
                <a:solidFill>
                  <a:srgbClr val="180399"/>
                </a:solidFill>
              </a:rPr>
              <a:t> </a:t>
            </a:r>
            <a:endParaRPr lang="de-DE" dirty="0" smtClean="0">
              <a:solidFill>
                <a:srgbClr val="180399"/>
              </a:solidFill>
            </a:endParaRPr>
          </a:p>
          <a:p>
            <a:r>
              <a:rPr lang="de-DE" dirty="0" smtClean="0">
                <a:solidFill>
                  <a:srgbClr val="180399"/>
                </a:solidFill>
              </a:rPr>
              <a:t>Einheitliche Währung </a:t>
            </a:r>
          </a:p>
          <a:p>
            <a:r>
              <a:rPr lang="de-DE" dirty="0" smtClean="0">
                <a:solidFill>
                  <a:srgbClr val="180399"/>
                </a:solidFill>
              </a:rPr>
              <a:t>Offene Grenzen </a:t>
            </a:r>
            <a:endParaRPr lang="de-DE" dirty="0">
              <a:solidFill>
                <a:srgbClr val="180399"/>
              </a:solidFill>
            </a:endParaRPr>
          </a:p>
        </p:txBody>
      </p:sp>
    </p:spTree>
    <p:extLst>
      <p:ext uri="{BB962C8B-B14F-4D97-AF65-F5344CB8AC3E}">
        <p14:creationId xmlns:p14="http://schemas.microsoft.com/office/powerpoint/2010/main" val="417754147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Ziele der europäischen Union</a:t>
            </a:r>
            <a:endParaRPr lang="de-DE" dirty="0"/>
          </a:p>
        </p:txBody>
      </p:sp>
      <p:sp>
        <p:nvSpPr>
          <p:cNvPr id="3" name="Inhaltsplatzhalter 2"/>
          <p:cNvSpPr>
            <a:spLocks noGrp="1"/>
          </p:cNvSpPr>
          <p:nvPr>
            <p:ph idx="1"/>
          </p:nvPr>
        </p:nvSpPr>
        <p:spPr>
          <a:xfrm>
            <a:off x="374848" y="1395131"/>
            <a:ext cx="8229600" cy="4525963"/>
          </a:xfrm>
        </p:spPr>
        <p:txBody>
          <a:bodyPr/>
          <a:lstStyle/>
          <a:p>
            <a:pPr marL="0" indent="0">
              <a:buClr>
                <a:srgbClr val="180399"/>
              </a:buClr>
              <a:buNone/>
            </a:pPr>
            <a:r>
              <a:rPr lang="de-DE" dirty="0"/>
              <a:t> </a:t>
            </a:r>
          </a:p>
        </p:txBody>
      </p:sp>
      <p:sp>
        <p:nvSpPr>
          <p:cNvPr id="4" name="Inhaltsplatzhalter 2"/>
          <p:cNvSpPr txBox="1">
            <a:spLocks/>
          </p:cNvSpPr>
          <p:nvPr/>
        </p:nvSpPr>
        <p:spPr>
          <a:xfrm>
            <a:off x="467544" y="1628800"/>
            <a:ext cx="8229600" cy="4525963"/>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180399"/>
              </a:buClr>
              <a:buFont typeface="Wingdings" pitchFamily="2" charset="2"/>
              <a:buChar char="§"/>
            </a:pPr>
            <a:r>
              <a:rPr lang="de-DE" dirty="0" smtClean="0"/>
              <a:t>Frieden </a:t>
            </a:r>
          </a:p>
          <a:p>
            <a:pPr>
              <a:buClr>
                <a:srgbClr val="180399"/>
              </a:buClr>
              <a:buFont typeface="Wingdings" pitchFamily="2" charset="2"/>
              <a:buChar char="§"/>
            </a:pPr>
            <a:r>
              <a:rPr lang="de-DE" dirty="0" smtClean="0"/>
              <a:t>Freiheit und Sicherheit</a:t>
            </a:r>
          </a:p>
          <a:p>
            <a:pPr>
              <a:buClr>
                <a:srgbClr val="180399"/>
              </a:buClr>
              <a:buFont typeface="Wingdings" pitchFamily="2" charset="2"/>
              <a:buChar char="§"/>
            </a:pPr>
            <a:r>
              <a:rPr lang="de-DE" dirty="0" smtClean="0"/>
              <a:t>Preisstabilität</a:t>
            </a:r>
            <a:endParaRPr lang="de-DE" dirty="0" smtClean="0"/>
          </a:p>
          <a:p>
            <a:pPr>
              <a:buClr>
                <a:srgbClr val="180399"/>
              </a:buClr>
              <a:buFont typeface="Wingdings" pitchFamily="2" charset="2"/>
              <a:buChar char="§"/>
            </a:pPr>
            <a:r>
              <a:rPr lang="de-DE" dirty="0" smtClean="0"/>
              <a:t>Förderung von </a:t>
            </a:r>
            <a:r>
              <a:rPr lang="de-DE" dirty="0" smtClean="0"/>
              <a:t>wissenschaftlichem </a:t>
            </a:r>
            <a:r>
              <a:rPr lang="de-DE" dirty="0" smtClean="0"/>
              <a:t>und </a:t>
            </a:r>
            <a:r>
              <a:rPr lang="de-DE" dirty="0" smtClean="0"/>
              <a:t>technischem </a:t>
            </a:r>
            <a:r>
              <a:rPr lang="de-DE" dirty="0"/>
              <a:t>F</a:t>
            </a:r>
            <a:r>
              <a:rPr lang="de-DE" dirty="0" smtClean="0"/>
              <a:t>ortschritt</a:t>
            </a:r>
            <a:endParaRPr lang="de-DE" dirty="0" smtClean="0"/>
          </a:p>
          <a:p>
            <a:pPr>
              <a:buClr>
                <a:srgbClr val="180399"/>
              </a:buClr>
              <a:buFont typeface="Wingdings" pitchFamily="2" charset="2"/>
              <a:buChar char="§"/>
            </a:pPr>
            <a:r>
              <a:rPr lang="de-DE" dirty="0" smtClean="0"/>
              <a:t>Bekämpfung sozialer </a:t>
            </a:r>
            <a:r>
              <a:rPr lang="de-DE" dirty="0"/>
              <a:t>A</a:t>
            </a:r>
            <a:r>
              <a:rPr lang="de-DE" dirty="0" smtClean="0"/>
              <a:t>usgrenzungen und </a:t>
            </a:r>
            <a:r>
              <a:rPr lang="de-DE" dirty="0" smtClean="0"/>
              <a:t>Diskriminierung </a:t>
            </a:r>
            <a:endParaRPr lang="de-DE" dirty="0" smtClean="0"/>
          </a:p>
          <a:p>
            <a:pPr>
              <a:buClr>
                <a:srgbClr val="180399"/>
              </a:buClr>
              <a:buFont typeface="Wingdings" pitchFamily="2" charset="2"/>
              <a:buChar char="§"/>
            </a:pPr>
            <a:r>
              <a:rPr lang="de-DE" dirty="0" smtClean="0"/>
              <a:t>Förderung des Zusammenhalts</a:t>
            </a:r>
            <a:endParaRPr lang="de-DE" dirty="0" smtClean="0"/>
          </a:p>
          <a:p>
            <a:pPr>
              <a:buClr>
                <a:srgbClr val="180399"/>
              </a:buClr>
              <a:buFont typeface="Wingdings" pitchFamily="2" charset="2"/>
              <a:buChar char="§"/>
            </a:pPr>
            <a:r>
              <a:rPr lang="de-DE" dirty="0" smtClean="0"/>
              <a:t>Wahrung</a:t>
            </a:r>
            <a:r>
              <a:rPr lang="de-DE" dirty="0" smtClean="0"/>
              <a:t> des Reichtums der kulturellen </a:t>
            </a:r>
            <a:r>
              <a:rPr lang="de-DE" dirty="0" smtClean="0"/>
              <a:t>und sprachlichen </a:t>
            </a:r>
            <a:r>
              <a:rPr lang="de-DE" dirty="0"/>
              <a:t>V</a:t>
            </a:r>
            <a:r>
              <a:rPr lang="de-DE" dirty="0" smtClean="0"/>
              <a:t>ielfalt</a:t>
            </a:r>
          </a:p>
          <a:p>
            <a:pPr marL="0" indent="0">
              <a:buClr>
                <a:srgbClr val="180399"/>
              </a:buClr>
              <a:buNone/>
            </a:pPr>
            <a:endParaRPr lang="de-DE" dirty="0" smtClean="0"/>
          </a:p>
          <a:p>
            <a:pPr marL="0" indent="0">
              <a:buClr>
                <a:srgbClr val="180399"/>
              </a:buClr>
              <a:buNone/>
            </a:pPr>
            <a:endParaRPr lang="de-DE" dirty="0"/>
          </a:p>
        </p:txBody>
      </p:sp>
    </p:spTree>
    <p:extLst>
      <p:ext uri="{BB962C8B-B14F-4D97-AF65-F5344CB8AC3E}">
        <p14:creationId xmlns:p14="http://schemas.microsoft.com/office/powerpoint/2010/main" val="274139806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80399"/>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Drei Säulen der EU</a:t>
            </a:r>
            <a:endParaRPr lang="de-DE" dirty="0"/>
          </a:p>
        </p:txBody>
      </p:sp>
      <p:sp>
        <p:nvSpPr>
          <p:cNvPr id="3" name="Inhaltsplatzhalter 2"/>
          <p:cNvSpPr>
            <a:spLocks noGrp="1"/>
          </p:cNvSpPr>
          <p:nvPr>
            <p:ph idx="1"/>
          </p:nvPr>
        </p:nvSpPr>
        <p:spPr/>
        <p:txBody>
          <a:bodyPr/>
          <a:lstStyle/>
          <a:p>
            <a:pPr marL="0" indent="0">
              <a:buNone/>
            </a:pPr>
            <a:endParaRPr lang="de-DE" dirty="0"/>
          </a:p>
        </p:txBody>
      </p:sp>
      <p:sp>
        <p:nvSpPr>
          <p:cNvPr id="4" name="Gleichschenkliges Dreieck 3"/>
          <p:cNvSpPr/>
          <p:nvPr/>
        </p:nvSpPr>
        <p:spPr>
          <a:xfrm>
            <a:off x="2915816" y="3140968"/>
            <a:ext cx="1060704"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7295" y="1268760"/>
            <a:ext cx="7076580" cy="5298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574620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rgbClr val="180399"/>
                </a:solidFill>
              </a:rPr>
              <a:t>Freier Personenverkehr</a:t>
            </a:r>
            <a:endParaRPr lang="de-DE" dirty="0">
              <a:solidFill>
                <a:srgbClr val="180399"/>
              </a:solidFill>
            </a:endParaRPr>
          </a:p>
        </p:txBody>
      </p:sp>
      <p:sp>
        <p:nvSpPr>
          <p:cNvPr id="3" name="Inhaltsplatzhalter 2"/>
          <p:cNvSpPr>
            <a:spLocks noGrp="1"/>
          </p:cNvSpPr>
          <p:nvPr>
            <p:ph idx="1"/>
          </p:nvPr>
        </p:nvSpPr>
        <p:spPr>
          <a:xfrm>
            <a:off x="467544" y="1916832"/>
            <a:ext cx="8229600" cy="4525963"/>
          </a:xfrm>
        </p:spPr>
        <p:txBody>
          <a:bodyPr>
            <a:normAutofit lnSpcReduction="10000"/>
          </a:bodyPr>
          <a:lstStyle/>
          <a:p>
            <a:pPr>
              <a:buClr>
                <a:srgbClr val="180399"/>
              </a:buClr>
              <a:buFont typeface="Wingdings" pitchFamily="2" charset="2"/>
              <a:buChar char="§"/>
            </a:pPr>
            <a:r>
              <a:rPr lang="de-DE" dirty="0" smtClean="0">
                <a:solidFill>
                  <a:srgbClr val="180399"/>
                </a:solidFill>
              </a:rPr>
              <a:t>Der freie Personenverkehr ist eines der Grundprinzipien der Europäischen Union (EU).</a:t>
            </a:r>
          </a:p>
          <a:p>
            <a:pPr>
              <a:buClr>
                <a:srgbClr val="180399"/>
              </a:buClr>
              <a:buFont typeface="Wingdings" pitchFamily="2" charset="2"/>
              <a:buChar char="§"/>
            </a:pPr>
            <a:r>
              <a:rPr lang="de-DE" dirty="0" smtClean="0">
                <a:solidFill>
                  <a:srgbClr val="180399"/>
                </a:solidFill>
              </a:rPr>
              <a:t>Jeder Einwohner der Europäischen Union hat das Recht, in andere Mitgliedstaaten zu reisen, dort zu leben, zu studieren und zu arbeiten, sich dort niederzulassen oder Dienstleistungen anzubieten ohne aufgrund seiner Staatsangehörigkeit diskriminiert zu werden. </a:t>
            </a:r>
            <a:endParaRPr lang="de-DE" dirty="0">
              <a:solidFill>
                <a:srgbClr val="180399"/>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83643">
            <a:off x="7388323" y="391432"/>
            <a:ext cx="2381250" cy="1484784"/>
          </a:xfrm>
          <a:prstGeom prst="rect">
            <a:avLst/>
          </a:prstGeom>
          <a:noFill/>
          <a:ln>
            <a:noFill/>
          </a:ln>
          <a:effectLst>
            <a:outerShdw blurRad="1270000" dist="2540000" dir="21540000" algn="ctr" rotWithShape="0">
              <a:schemeClr val="bg2">
                <a:alpha val="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457039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80399"/>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rgbClr val="FFFF00"/>
                </a:solidFill>
              </a:rPr>
              <a:t>Baum der europäischen Politik</a:t>
            </a:r>
            <a:endParaRPr lang="de-DE" dirty="0">
              <a:solidFill>
                <a:srgbClr val="FFFF00"/>
              </a:solidFill>
            </a:endParaRPr>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5" y="1344929"/>
            <a:ext cx="6768751" cy="506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Ellipse 8"/>
          <p:cNvSpPr/>
          <p:nvPr/>
        </p:nvSpPr>
        <p:spPr>
          <a:xfrm>
            <a:off x="6156176" y="1464078"/>
            <a:ext cx="1800200" cy="5972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500" dirty="0">
                <a:solidFill>
                  <a:schemeClr val="bg2">
                    <a:lumMod val="25000"/>
                  </a:schemeClr>
                </a:solidFill>
              </a:rPr>
              <a:t>A</a:t>
            </a:r>
            <a:r>
              <a:rPr lang="de-DE" sz="1500" dirty="0" smtClean="0">
                <a:solidFill>
                  <a:schemeClr val="bg2">
                    <a:lumMod val="25000"/>
                  </a:schemeClr>
                </a:solidFill>
              </a:rPr>
              <a:t>ußenpolitik</a:t>
            </a:r>
            <a:endParaRPr lang="de-DE" sz="1500" dirty="0">
              <a:solidFill>
                <a:schemeClr val="bg2">
                  <a:lumMod val="25000"/>
                </a:schemeClr>
              </a:solidFill>
            </a:endParaRPr>
          </a:p>
        </p:txBody>
      </p:sp>
      <p:sp>
        <p:nvSpPr>
          <p:cNvPr id="10" name="Ellipse 9"/>
          <p:cNvSpPr/>
          <p:nvPr/>
        </p:nvSpPr>
        <p:spPr>
          <a:xfrm>
            <a:off x="4835849" y="1464078"/>
            <a:ext cx="1656184" cy="6965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500" dirty="0" smtClean="0">
                <a:solidFill>
                  <a:schemeClr val="bg2">
                    <a:lumMod val="25000"/>
                  </a:schemeClr>
                </a:solidFill>
              </a:rPr>
              <a:t>Reisefreiheit</a:t>
            </a:r>
            <a:endParaRPr lang="de-DE" sz="1500" dirty="0">
              <a:solidFill>
                <a:schemeClr val="bg2">
                  <a:lumMod val="25000"/>
                </a:schemeClr>
              </a:solidFill>
            </a:endParaRPr>
          </a:p>
        </p:txBody>
      </p:sp>
      <p:sp>
        <p:nvSpPr>
          <p:cNvPr id="12" name="Ellipse 11"/>
          <p:cNvSpPr/>
          <p:nvPr/>
        </p:nvSpPr>
        <p:spPr>
          <a:xfrm>
            <a:off x="6259257" y="1961637"/>
            <a:ext cx="1825677" cy="6027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500" dirty="0" smtClean="0">
                <a:solidFill>
                  <a:schemeClr val="bg2">
                    <a:lumMod val="25000"/>
                  </a:schemeClr>
                </a:solidFill>
              </a:rPr>
              <a:t>Gemeinsame Asylpolitik</a:t>
            </a:r>
            <a:endParaRPr lang="de-DE" sz="1500" dirty="0">
              <a:solidFill>
                <a:schemeClr val="bg2">
                  <a:lumMod val="25000"/>
                </a:schemeClr>
              </a:solidFill>
            </a:endParaRPr>
          </a:p>
        </p:txBody>
      </p:sp>
      <p:sp>
        <p:nvSpPr>
          <p:cNvPr id="13" name="Ellipse 12"/>
          <p:cNvSpPr/>
          <p:nvPr/>
        </p:nvSpPr>
        <p:spPr>
          <a:xfrm>
            <a:off x="1259632" y="1624537"/>
            <a:ext cx="1493721" cy="8607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rgbClr val="FCFC16"/>
                </a:solidFill>
              </a:rPr>
              <a:t>Wirtschafts-politik</a:t>
            </a:r>
            <a:endParaRPr lang="de-DE" sz="1200" dirty="0">
              <a:solidFill>
                <a:srgbClr val="FCFC16"/>
              </a:solidFill>
            </a:endParaRPr>
          </a:p>
        </p:txBody>
      </p:sp>
      <p:sp>
        <p:nvSpPr>
          <p:cNvPr id="14" name="Ellipse 13"/>
          <p:cNvSpPr/>
          <p:nvPr/>
        </p:nvSpPr>
        <p:spPr>
          <a:xfrm>
            <a:off x="1047858" y="2400959"/>
            <a:ext cx="1867958" cy="5826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500" dirty="0" smtClean="0">
                <a:solidFill>
                  <a:srgbClr val="FCFC16"/>
                </a:solidFill>
              </a:rPr>
              <a:t>Gemeinsame Währung</a:t>
            </a:r>
            <a:endParaRPr lang="de-DE" sz="1500" dirty="0">
              <a:solidFill>
                <a:srgbClr val="FCFC16"/>
              </a:solidFill>
            </a:endParaRPr>
          </a:p>
        </p:txBody>
      </p:sp>
      <p:sp>
        <p:nvSpPr>
          <p:cNvPr id="15" name="Ellipse 14"/>
          <p:cNvSpPr/>
          <p:nvPr/>
        </p:nvSpPr>
        <p:spPr>
          <a:xfrm>
            <a:off x="2471501" y="2362356"/>
            <a:ext cx="1813463" cy="6598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500" dirty="0" smtClean="0">
                <a:solidFill>
                  <a:srgbClr val="FCFC16"/>
                </a:solidFill>
              </a:rPr>
              <a:t>Binnenmarkt</a:t>
            </a:r>
            <a:endParaRPr lang="de-DE" sz="1500" dirty="0">
              <a:solidFill>
                <a:srgbClr val="FCFC16"/>
              </a:solidFill>
            </a:endParaRPr>
          </a:p>
        </p:txBody>
      </p:sp>
      <p:sp>
        <p:nvSpPr>
          <p:cNvPr id="16" name="Ellipse 15"/>
          <p:cNvSpPr/>
          <p:nvPr/>
        </p:nvSpPr>
        <p:spPr>
          <a:xfrm>
            <a:off x="2683484" y="1624537"/>
            <a:ext cx="1872208" cy="7772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500" dirty="0" smtClean="0">
                <a:solidFill>
                  <a:srgbClr val="FCFC16"/>
                </a:solidFill>
              </a:rPr>
              <a:t>Entwicklung des ländlichen Raumes</a:t>
            </a:r>
            <a:endParaRPr lang="de-DE" sz="1500" dirty="0">
              <a:solidFill>
                <a:srgbClr val="FCFC16"/>
              </a:solidFill>
            </a:endParaRPr>
          </a:p>
        </p:txBody>
      </p:sp>
      <p:sp>
        <p:nvSpPr>
          <p:cNvPr id="17" name="Ellipse 16"/>
          <p:cNvSpPr/>
          <p:nvPr/>
        </p:nvSpPr>
        <p:spPr>
          <a:xfrm>
            <a:off x="1426505" y="3080926"/>
            <a:ext cx="1890227"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accent2"/>
                </a:solidFill>
              </a:rPr>
              <a:t>Verbraucher-schutz</a:t>
            </a:r>
            <a:endParaRPr lang="de-DE" sz="1200" dirty="0">
              <a:solidFill>
                <a:schemeClr val="accent2"/>
              </a:solidFill>
            </a:endParaRPr>
          </a:p>
        </p:txBody>
      </p:sp>
      <p:sp>
        <p:nvSpPr>
          <p:cNvPr id="18" name="Ellipse 17"/>
          <p:cNvSpPr/>
          <p:nvPr/>
        </p:nvSpPr>
        <p:spPr>
          <a:xfrm>
            <a:off x="802551" y="3772882"/>
            <a:ext cx="1984471" cy="9735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accent2"/>
                </a:solidFill>
              </a:rPr>
              <a:t>Senkung der Auslandstarife in Mobilfunknetzen</a:t>
            </a:r>
            <a:endParaRPr lang="de-DE" sz="1200" dirty="0">
              <a:solidFill>
                <a:schemeClr val="accent2"/>
              </a:solidFill>
            </a:endParaRPr>
          </a:p>
        </p:txBody>
      </p:sp>
      <p:sp>
        <p:nvSpPr>
          <p:cNvPr id="19" name="Ellipse 18"/>
          <p:cNvSpPr/>
          <p:nvPr/>
        </p:nvSpPr>
        <p:spPr>
          <a:xfrm>
            <a:off x="2516441" y="4101443"/>
            <a:ext cx="1776785" cy="731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accent2"/>
                </a:solidFill>
              </a:rPr>
              <a:t>Lebensmittelkennzeichnung</a:t>
            </a:r>
            <a:endParaRPr lang="de-DE" sz="1200" dirty="0">
              <a:solidFill>
                <a:schemeClr val="accent2"/>
              </a:solidFill>
            </a:endParaRPr>
          </a:p>
        </p:txBody>
      </p:sp>
      <p:sp>
        <p:nvSpPr>
          <p:cNvPr id="20" name="Ellipse 19"/>
          <p:cNvSpPr/>
          <p:nvPr/>
        </p:nvSpPr>
        <p:spPr>
          <a:xfrm>
            <a:off x="2782917" y="3339558"/>
            <a:ext cx="1849925" cy="8666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accent2"/>
                </a:solidFill>
              </a:rPr>
              <a:t>Verbindliche </a:t>
            </a:r>
            <a:r>
              <a:rPr lang="de-DE" sz="1200" dirty="0" smtClean="0">
                <a:solidFill>
                  <a:schemeClr val="accent2"/>
                </a:solidFill>
              </a:rPr>
              <a:t>Lebensmittel-standards</a:t>
            </a:r>
            <a:endParaRPr lang="de-DE" sz="1200" dirty="0">
              <a:solidFill>
                <a:schemeClr val="accent2"/>
              </a:solidFill>
            </a:endParaRPr>
          </a:p>
        </p:txBody>
      </p:sp>
      <p:sp>
        <p:nvSpPr>
          <p:cNvPr id="21" name="Ellipse 20"/>
          <p:cNvSpPr/>
          <p:nvPr/>
        </p:nvSpPr>
        <p:spPr>
          <a:xfrm>
            <a:off x="1412014" y="4778672"/>
            <a:ext cx="1517428" cy="7005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accent3"/>
                </a:solidFill>
              </a:rPr>
              <a:t>Umwelt-schutz</a:t>
            </a:r>
            <a:endParaRPr lang="de-DE" sz="1600" dirty="0">
              <a:solidFill>
                <a:schemeClr val="accent3"/>
              </a:solidFill>
            </a:endParaRPr>
          </a:p>
        </p:txBody>
      </p:sp>
      <p:sp>
        <p:nvSpPr>
          <p:cNvPr id="22" name="Ellipse 21"/>
          <p:cNvSpPr/>
          <p:nvPr/>
        </p:nvSpPr>
        <p:spPr>
          <a:xfrm>
            <a:off x="726720" y="5413714"/>
            <a:ext cx="1588427" cy="60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500" dirty="0" smtClean="0">
                <a:solidFill>
                  <a:schemeClr val="accent3"/>
                </a:solidFill>
              </a:rPr>
              <a:t>Klimaschutz</a:t>
            </a:r>
            <a:endParaRPr lang="de-DE" sz="1500" dirty="0">
              <a:solidFill>
                <a:schemeClr val="accent3"/>
              </a:solidFill>
            </a:endParaRPr>
          </a:p>
        </p:txBody>
      </p:sp>
      <p:sp>
        <p:nvSpPr>
          <p:cNvPr id="23" name="Ellipse 22"/>
          <p:cNvSpPr/>
          <p:nvPr/>
        </p:nvSpPr>
        <p:spPr>
          <a:xfrm>
            <a:off x="1520933" y="5798051"/>
            <a:ext cx="1993719" cy="8085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accent3"/>
                </a:solidFill>
              </a:rPr>
              <a:t>Erneuerbare Energien</a:t>
            </a:r>
            <a:endParaRPr lang="de-DE" sz="1600" dirty="0">
              <a:solidFill>
                <a:schemeClr val="accent3"/>
              </a:solidFill>
            </a:endParaRPr>
          </a:p>
        </p:txBody>
      </p:sp>
      <p:sp>
        <p:nvSpPr>
          <p:cNvPr id="24" name="Ellipse 23"/>
          <p:cNvSpPr/>
          <p:nvPr/>
        </p:nvSpPr>
        <p:spPr>
          <a:xfrm>
            <a:off x="2380123" y="5105460"/>
            <a:ext cx="2170737"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accent3"/>
                </a:solidFill>
              </a:rPr>
              <a:t>Gemeinsame </a:t>
            </a:r>
            <a:r>
              <a:rPr lang="de-DE" sz="1600" dirty="0" smtClean="0">
                <a:solidFill>
                  <a:schemeClr val="accent3"/>
                </a:solidFill>
              </a:rPr>
              <a:t>Umwelt-standards</a:t>
            </a:r>
            <a:endParaRPr lang="de-DE" sz="1600" dirty="0">
              <a:solidFill>
                <a:schemeClr val="accent3"/>
              </a:solidFill>
            </a:endParaRPr>
          </a:p>
        </p:txBody>
      </p:sp>
      <p:sp>
        <p:nvSpPr>
          <p:cNvPr id="25" name="Ellipse 24"/>
          <p:cNvSpPr/>
          <p:nvPr/>
        </p:nvSpPr>
        <p:spPr>
          <a:xfrm>
            <a:off x="6079353" y="3422309"/>
            <a:ext cx="1953843"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rgbClr val="00CCFF"/>
                </a:solidFill>
              </a:rPr>
              <a:t>Innen-und Außenpolitik</a:t>
            </a:r>
            <a:endParaRPr lang="de-DE" sz="1600" dirty="0">
              <a:solidFill>
                <a:srgbClr val="00CCFF"/>
              </a:solidFill>
            </a:endParaRPr>
          </a:p>
        </p:txBody>
      </p:sp>
      <p:sp>
        <p:nvSpPr>
          <p:cNvPr id="26" name="Ellipse 25"/>
          <p:cNvSpPr/>
          <p:nvPr/>
        </p:nvSpPr>
        <p:spPr>
          <a:xfrm>
            <a:off x="4427749" y="3918048"/>
            <a:ext cx="2062157" cy="7749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00" dirty="0" smtClean="0">
                <a:solidFill>
                  <a:srgbClr val="00CCFF"/>
                </a:solidFill>
              </a:rPr>
              <a:t>Verbindliche </a:t>
            </a:r>
            <a:r>
              <a:rPr lang="de-DE" sz="1300" dirty="0" smtClean="0">
                <a:solidFill>
                  <a:srgbClr val="00CCFF"/>
                </a:solidFill>
              </a:rPr>
              <a:t>Sozialmindest-standards</a:t>
            </a:r>
            <a:endParaRPr lang="de-DE" sz="1300" dirty="0">
              <a:solidFill>
                <a:srgbClr val="00CCFF"/>
              </a:solidFill>
            </a:endParaRPr>
          </a:p>
        </p:txBody>
      </p:sp>
      <p:sp>
        <p:nvSpPr>
          <p:cNvPr id="27" name="Ellipse 26"/>
          <p:cNvSpPr/>
          <p:nvPr/>
        </p:nvSpPr>
        <p:spPr>
          <a:xfrm>
            <a:off x="5747393" y="2739869"/>
            <a:ext cx="2736304" cy="8009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500" dirty="0" smtClean="0">
                <a:solidFill>
                  <a:srgbClr val="00CCFF"/>
                </a:solidFill>
              </a:rPr>
              <a:t>Zusammenarbeit in </a:t>
            </a:r>
            <a:r>
              <a:rPr lang="de-DE" sz="1500" dirty="0" smtClean="0">
                <a:solidFill>
                  <a:srgbClr val="00CCFF"/>
                </a:solidFill>
              </a:rPr>
              <a:t>Zivil- und </a:t>
            </a:r>
            <a:r>
              <a:rPr lang="de-DE" sz="1500" dirty="0" smtClean="0">
                <a:solidFill>
                  <a:srgbClr val="00CCFF"/>
                </a:solidFill>
              </a:rPr>
              <a:t>Strafrechtsverfahren</a:t>
            </a:r>
            <a:endParaRPr lang="de-DE" sz="1500" dirty="0">
              <a:solidFill>
                <a:srgbClr val="00CCFF"/>
              </a:solidFill>
            </a:endParaRPr>
          </a:p>
        </p:txBody>
      </p:sp>
      <p:sp>
        <p:nvSpPr>
          <p:cNvPr id="28" name="Ellipse 27"/>
          <p:cNvSpPr/>
          <p:nvPr/>
        </p:nvSpPr>
        <p:spPr>
          <a:xfrm>
            <a:off x="4405689" y="3061942"/>
            <a:ext cx="1860286" cy="9522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00" dirty="0" smtClean="0">
                <a:solidFill>
                  <a:srgbClr val="00CCFF"/>
                </a:solidFill>
              </a:rPr>
              <a:t>Gemeinsame </a:t>
            </a:r>
            <a:r>
              <a:rPr lang="de-DE" sz="1300" dirty="0" smtClean="0">
                <a:solidFill>
                  <a:srgbClr val="00CCFF"/>
                </a:solidFill>
              </a:rPr>
              <a:t>Kriminalitäts-bekämpfung</a:t>
            </a:r>
            <a:endParaRPr lang="de-DE" sz="1300" dirty="0">
              <a:solidFill>
                <a:srgbClr val="00CCFF"/>
              </a:solidFill>
            </a:endParaRPr>
          </a:p>
        </p:txBody>
      </p:sp>
      <p:sp>
        <p:nvSpPr>
          <p:cNvPr id="29" name="Ellipse 28"/>
          <p:cNvSpPr/>
          <p:nvPr/>
        </p:nvSpPr>
        <p:spPr>
          <a:xfrm>
            <a:off x="5994832" y="4200630"/>
            <a:ext cx="2592288" cy="8085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500" dirty="0" smtClean="0">
                <a:solidFill>
                  <a:srgbClr val="00CCFF"/>
                </a:solidFill>
              </a:rPr>
              <a:t>Gemeinsame Sicherheits- und Verteidigungspolitik</a:t>
            </a:r>
            <a:endParaRPr lang="de-DE" sz="1500" dirty="0">
              <a:solidFill>
                <a:srgbClr val="00CCFF"/>
              </a:solidFill>
            </a:endParaRPr>
          </a:p>
        </p:txBody>
      </p:sp>
      <p:sp>
        <p:nvSpPr>
          <p:cNvPr id="30" name="Ellipse 29"/>
          <p:cNvSpPr/>
          <p:nvPr/>
        </p:nvSpPr>
        <p:spPr>
          <a:xfrm>
            <a:off x="5335831" y="5060876"/>
            <a:ext cx="2950975" cy="5319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500" dirty="0" smtClean="0">
                <a:solidFill>
                  <a:schemeClr val="accent6"/>
                </a:solidFill>
              </a:rPr>
              <a:t>Landwirtschafts- und Strukturpolitik</a:t>
            </a:r>
            <a:endParaRPr lang="de-DE" sz="1500" dirty="0">
              <a:solidFill>
                <a:schemeClr val="accent6"/>
              </a:solidFill>
            </a:endParaRPr>
          </a:p>
        </p:txBody>
      </p:sp>
      <p:sp>
        <p:nvSpPr>
          <p:cNvPr id="31" name="Ellipse 30"/>
          <p:cNvSpPr/>
          <p:nvPr/>
        </p:nvSpPr>
        <p:spPr>
          <a:xfrm>
            <a:off x="4466520" y="5448620"/>
            <a:ext cx="1868818" cy="664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500" dirty="0" smtClean="0">
                <a:solidFill>
                  <a:schemeClr val="accent6"/>
                </a:solidFill>
              </a:rPr>
              <a:t>Gemeinsame Außenpolitik</a:t>
            </a:r>
            <a:endParaRPr lang="de-DE" sz="1500" dirty="0">
              <a:solidFill>
                <a:schemeClr val="accent6"/>
              </a:solidFill>
            </a:endParaRPr>
          </a:p>
        </p:txBody>
      </p:sp>
      <p:sp>
        <p:nvSpPr>
          <p:cNvPr id="1024" name="Ellipse 1023"/>
          <p:cNvSpPr/>
          <p:nvPr/>
        </p:nvSpPr>
        <p:spPr>
          <a:xfrm>
            <a:off x="6079693" y="5592820"/>
            <a:ext cx="2020699" cy="8637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accent6"/>
                </a:solidFill>
              </a:rPr>
              <a:t>Strukturpolitik zur Unterstützung der Regionen</a:t>
            </a:r>
            <a:endParaRPr lang="de-DE" sz="1200" dirty="0">
              <a:solidFill>
                <a:schemeClr val="accent6"/>
              </a:solidFill>
            </a:endParaRPr>
          </a:p>
        </p:txBody>
      </p:sp>
    </p:spTree>
    <p:extLst>
      <p:ext uri="{BB962C8B-B14F-4D97-AF65-F5344CB8AC3E}">
        <p14:creationId xmlns:p14="http://schemas.microsoft.com/office/powerpoint/2010/main" val="24448498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solidFill>
                  <a:srgbClr val="180399"/>
                </a:solidFill>
              </a:rPr>
              <a:t>Der freie Warenverkehr</a:t>
            </a:r>
            <a:endParaRPr lang="de-DE" dirty="0">
              <a:solidFill>
                <a:srgbClr val="180399"/>
              </a:solidFill>
            </a:endParaRPr>
          </a:p>
        </p:txBody>
      </p:sp>
      <p:sp>
        <p:nvSpPr>
          <p:cNvPr id="3" name="Inhaltsplatzhalter 2"/>
          <p:cNvSpPr>
            <a:spLocks noGrp="1"/>
          </p:cNvSpPr>
          <p:nvPr>
            <p:ph idx="1"/>
          </p:nvPr>
        </p:nvSpPr>
        <p:spPr/>
        <p:txBody>
          <a:bodyPr>
            <a:normAutofit/>
          </a:bodyPr>
          <a:lstStyle/>
          <a:p>
            <a:pPr>
              <a:buClr>
                <a:srgbClr val="180399"/>
              </a:buClr>
              <a:buFont typeface="Wingdings" pitchFamily="2" charset="2"/>
              <a:buChar char="§"/>
            </a:pPr>
            <a:r>
              <a:rPr lang="de-DE" dirty="0" smtClean="0">
                <a:solidFill>
                  <a:srgbClr val="180399"/>
                </a:solidFill>
                <a:effectLst/>
              </a:rPr>
              <a:t>Der freie Warenverkehr ist </a:t>
            </a:r>
            <a:r>
              <a:rPr lang="de-DE" dirty="0" smtClean="0">
                <a:solidFill>
                  <a:srgbClr val="180399"/>
                </a:solidFill>
                <a:effectLst/>
              </a:rPr>
              <a:t>eine, </a:t>
            </a:r>
            <a:r>
              <a:rPr lang="de-DE" dirty="0" smtClean="0">
                <a:solidFill>
                  <a:srgbClr val="180399"/>
                </a:solidFill>
                <a:effectLst/>
              </a:rPr>
              <a:t>der im Binnenmarkt der Europäischen Union garantierten Freiheiten. Seit Januar 1993 wurden die Kontrollen des Warenverkehrs innerhalb des Binnenmarktes abgeschafft, so dass die EU zu einem Raum ohne Grenzen wurde.</a:t>
            </a:r>
            <a:br>
              <a:rPr lang="de-DE" dirty="0" smtClean="0">
                <a:solidFill>
                  <a:srgbClr val="180399"/>
                </a:solidFill>
                <a:effectLst/>
              </a:rPr>
            </a:br>
            <a:endParaRPr lang="de-DE" dirty="0">
              <a:solidFill>
                <a:srgbClr val="180399"/>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4579688"/>
            <a:ext cx="3810000" cy="222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739333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80399"/>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60648"/>
            <a:ext cx="7560840"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365195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rgbClr val="180399"/>
                </a:solidFill>
              </a:rPr>
              <a:t>Freier Dienstleistungsverkehr</a:t>
            </a:r>
            <a:endParaRPr lang="de-DE" dirty="0">
              <a:solidFill>
                <a:srgbClr val="180399"/>
              </a:solidFill>
            </a:endParaRPr>
          </a:p>
        </p:txBody>
      </p:sp>
      <p:sp>
        <p:nvSpPr>
          <p:cNvPr id="3" name="Inhaltsplatzhalter 2"/>
          <p:cNvSpPr>
            <a:spLocks noGrp="1"/>
          </p:cNvSpPr>
          <p:nvPr>
            <p:ph idx="1"/>
          </p:nvPr>
        </p:nvSpPr>
        <p:spPr/>
        <p:txBody>
          <a:bodyPr/>
          <a:lstStyle/>
          <a:p>
            <a:pPr>
              <a:buFont typeface="Wingdings" pitchFamily="2" charset="2"/>
              <a:buChar char="§"/>
            </a:pPr>
            <a:endParaRPr lang="de-DE" dirty="0" smtClean="0">
              <a:solidFill>
                <a:srgbClr val="180399"/>
              </a:solidFill>
            </a:endParaRPr>
          </a:p>
          <a:p>
            <a:pPr>
              <a:buFont typeface="Wingdings" pitchFamily="2" charset="2"/>
              <a:buChar char="§"/>
            </a:pPr>
            <a:r>
              <a:rPr lang="de-DE" dirty="0" smtClean="0">
                <a:solidFill>
                  <a:srgbClr val="180399"/>
                </a:solidFill>
              </a:rPr>
              <a:t>Durch den freien Dienstleistungsverkehr kann jede Privatperson zwischen dem besten Handyanbieter, Stromversorger oder der  günstigsten Versicherungsgesellschaft wählen.</a:t>
            </a:r>
            <a:endParaRPr lang="de-DE" dirty="0">
              <a:solidFill>
                <a:srgbClr val="180399"/>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1807" y="4581128"/>
            <a:ext cx="2626537"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551186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80399"/>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295400"/>
            <a:ext cx="59055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079942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267</Words>
  <Application>Microsoft Office PowerPoint</Application>
  <PresentationFormat>Bildschirmpräsentation (4:3)</PresentationFormat>
  <Paragraphs>56</Paragraphs>
  <Slides>10</Slides>
  <Notes>1</Notes>
  <HiddenSlides>0</HiddenSlides>
  <MMClips>0</MMClips>
  <ScaleCrop>false</ScaleCrop>
  <HeadingPairs>
    <vt:vector size="4" baseType="variant">
      <vt:variant>
        <vt:lpstr>Design</vt:lpstr>
      </vt:variant>
      <vt:variant>
        <vt:i4>1</vt:i4>
      </vt:variant>
      <vt:variant>
        <vt:lpstr>Folientitel</vt:lpstr>
      </vt:variant>
      <vt:variant>
        <vt:i4>10</vt:i4>
      </vt:variant>
    </vt:vector>
  </HeadingPairs>
  <TitlesOfParts>
    <vt:vector size="11" baseType="lpstr">
      <vt:lpstr>Larissa</vt:lpstr>
      <vt:lpstr>Aufgaben der EU</vt:lpstr>
      <vt:lpstr>Ziele der europäischen Union</vt:lpstr>
      <vt:lpstr>Drei Säulen der EU</vt:lpstr>
      <vt:lpstr>Freier Personenverkehr</vt:lpstr>
      <vt:lpstr>Baum der europäischen Politik</vt:lpstr>
      <vt:lpstr>Der freie Warenverkehr</vt:lpstr>
      <vt:lpstr>PowerPoint-Präsentation</vt:lpstr>
      <vt:lpstr>Freier Dienstleistungsverkehr</vt:lpstr>
      <vt:lpstr>PowerPoint-Präsentation</vt:lpstr>
      <vt:lpstr>Vorteile der EU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Aufgaben der EU</dc:title>
  <dc:creator>profil</dc:creator>
  <cp:lastModifiedBy>stefan schleibinger</cp:lastModifiedBy>
  <cp:revision>19</cp:revision>
  <dcterms:created xsi:type="dcterms:W3CDTF">2014-02-11T08:29:50Z</dcterms:created>
  <dcterms:modified xsi:type="dcterms:W3CDTF">2014-02-11T12:07:31Z</dcterms:modified>
</cp:coreProperties>
</file>